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448" r:id="rId5"/>
    <p:sldId id="625" r:id="rId6"/>
    <p:sldId id="676" r:id="rId7"/>
    <p:sldId id="708" r:id="rId8"/>
    <p:sldId id="707" r:id="rId9"/>
    <p:sldId id="710" r:id="rId10"/>
    <p:sldId id="719" r:id="rId11"/>
    <p:sldId id="655" r:id="rId12"/>
    <p:sldId id="656" r:id="rId13"/>
    <p:sldId id="657" r:id="rId14"/>
    <p:sldId id="663" r:id="rId15"/>
    <p:sldId id="711" r:id="rId16"/>
    <p:sldId id="709" r:id="rId17"/>
    <p:sldId id="713" r:id="rId18"/>
    <p:sldId id="697" r:id="rId19"/>
    <p:sldId id="712" r:id="rId20"/>
    <p:sldId id="716" r:id="rId21"/>
    <p:sldId id="721" r:id="rId22"/>
    <p:sldId id="715" r:id="rId23"/>
    <p:sldId id="636" r:id="rId2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/>
  <p:cmAuthor id="2" name="Narlon Gutierre Nogueira - MPS" initials="NGN-M" lastIdx="7" clrIdx="1"/>
  <p:cmAuthor id="3" name="Emanuel  de Araujo Dantas - MPS" initials="EdAD-M" lastIdx="2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814448-3825-4E7E-80B0-0982A5506513}" v="10" dt="2022-08-18T17:12:16.1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64" d="100"/>
          <a:sy n="64" d="100"/>
        </p:scale>
        <p:origin x="954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02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03/11/2022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03/11/2022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1288" y="768350"/>
            <a:ext cx="6813550" cy="3833813"/>
          </a:xfrm>
          <a:ln/>
        </p:spPr>
      </p:sp>
      <p:sp>
        <p:nvSpPr>
          <p:cNvPr id="2355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/>
          </a:p>
        </p:txBody>
      </p:sp>
      <p:sp>
        <p:nvSpPr>
          <p:cNvPr id="23556" name="Espaço Reservado para Número de Slide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84188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defTabSz="484188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defTabSz="484188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defTabSz="484188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defTabSz="484188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841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841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841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84188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D1E484E0-F8C1-4C3D-9295-D2486451CA17}" type="slidenum">
              <a:rPr lang="pt-BR" altLang="pt-BR" sz="1300" smtClean="0"/>
              <a:pPr/>
              <a:t>1</a:t>
            </a:fld>
            <a:endParaRPr lang="pt-BR" altLang="pt-BR" sz="1300"/>
          </a:p>
        </p:txBody>
      </p:sp>
    </p:spTree>
    <p:extLst>
      <p:ext uri="{BB962C8B-B14F-4D97-AF65-F5344CB8AC3E}">
        <p14:creationId xmlns:p14="http://schemas.microsoft.com/office/powerpoint/2010/main" val="3100868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159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379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/>
          </a:p>
        </p:txBody>
      </p:sp>
      <p:sp>
        <p:nvSpPr>
          <p:cNvPr id="33796" name="Espaço Reservado para Número de Slide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16798" indent="-275692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02766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543873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1984980" indent="-220553" defTabSz="467145" eaLnBrk="0" hangingPunct="0">
              <a:spcBef>
                <a:spcPct val="30000"/>
              </a:spcBef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426086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867193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308299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749406" indent="-220553" defTabSz="46714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67145" algn="l"/>
                <a:tab pos="937351" algn="l"/>
                <a:tab pos="1407559" algn="l"/>
                <a:tab pos="1876235" algn="l"/>
                <a:tab pos="2346442" algn="l"/>
                <a:tab pos="2815118" algn="l"/>
                <a:tab pos="3285325" algn="l"/>
                <a:tab pos="3754001" algn="l"/>
                <a:tab pos="4224208" algn="l"/>
                <a:tab pos="4692884" algn="l"/>
                <a:tab pos="5163092" algn="l"/>
                <a:tab pos="5631767" algn="l"/>
                <a:tab pos="6101974" algn="l"/>
                <a:tab pos="6572182" algn="l"/>
                <a:tab pos="7040858" algn="l"/>
                <a:tab pos="7511064" algn="l"/>
                <a:tab pos="7979740" algn="l"/>
                <a:tab pos="8449948" algn="l"/>
                <a:tab pos="8918624" algn="l"/>
                <a:tab pos="9388831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B298C0A-ACAD-4CDE-9C7D-A679556317C3}" type="slidenum">
              <a:rPr lang="pt-BR" altLang="pt-BR" sz="1300"/>
              <a:pPr eaLnBrk="1" hangingPunct="1">
                <a:spcBef>
                  <a:spcPct val="0"/>
                </a:spcBef>
              </a:pPr>
              <a:t>15</a:t>
            </a:fld>
            <a:endParaRPr lang="pt-BR" altLang="pt-BR" sz="1300"/>
          </a:p>
        </p:txBody>
      </p:sp>
    </p:spTree>
    <p:extLst>
      <p:ext uri="{BB962C8B-B14F-4D97-AF65-F5344CB8AC3E}">
        <p14:creationId xmlns:p14="http://schemas.microsoft.com/office/powerpoint/2010/main" val="354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039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19525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878052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042470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806577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0C2FA4-BFDB-45B6-AC6E-984D42B387DD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7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71235E-460B-40CF-8D91-F8941F84FB3F}" type="datetime1">
              <a:rPr lang="pt-BR" smtClean="0"/>
              <a:t>03/11/2022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64F25CBE-2D54-4A5C-A298-1AD2860F1CFE}"/>
              </a:ext>
            </a:extLst>
          </p:cNvPr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974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A15ED7-C786-409E-87DF-F7044B2F337E}" type="datetime1">
              <a:rPr lang="pt-BR" smtClean="0"/>
              <a:t>03/11/2022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1041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288768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937508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03/11/2022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214B14-790C-4DFF-897B-F6CD5BFFC05E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570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E2BCB4-5E30-4E71-AFB0-A46FF3BAEF4A}" type="datetime1">
              <a:rPr lang="pt-BR" smtClean="0"/>
              <a:t>03/11/2022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92423-FE46-4560-80AF-8C1444B5F860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066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03/11/2022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>
            <a:extLst>
              <a:ext uri="{FF2B5EF4-FFF2-40B4-BE49-F238E27FC236}">
                <a16:creationId xmlns:a16="http://schemas.microsoft.com/office/drawing/2014/main" id="{06852B79-212A-4FCF-AE3D-425C51F0DCE8}"/>
              </a:ext>
            </a:extLst>
          </p:cNvPr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8F2FAFD-D906-4E66-B28A-F59F51B0836E}"/>
              </a:ext>
            </a:extLst>
          </p:cNvPr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0802A902-7614-4FAC-8FB2-C3BA5982B55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9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v.br/previdencia/pt-br/assuntos/saude-e-seguranca-do-trabalhador/fa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orion.oliveira@economia.gov.br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A456C6-2108-FFDA-8E67-7478D41E5B50}"/>
              </a:ext>
            </a:extLst>
          </p:cNvPr>
          <p:cNvSpPr txBox="1">
            <a:spLocks/>
          </p:cNvSpPr>
          <p:nvPr/>
        </p:nvSpPr>
        <p:spPr>
          <a:xfrm>
            <a:off x="1127448" y="605896"/>
            <a:ext cx="10028231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0" i="0" u="none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Fator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Acidentário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Prevenção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(FAP)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Vigência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2023</a:t>
            </a:r>
          </a:p>
          <a:p>
            <a:pPr algn="l"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32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			Brasília - DF,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novembro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2022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Orion Sávio Santos de Oliveira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Coordenador-Geral de Benefícios de Risco e Reabilitação Profissional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CGBRP/SRGPS/SPREV/MTP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orion.oliveira@economia.gov.br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11671246" y="6410325"/>
            <a:ext cx="448841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altLang="pt-BR" sz="2000">
                <a:latin typeface="Times New Roman" pitchFamily="18" charset="0"/>
              </a:rPr>
              <a:t>       </a:t>
            </a:r>
          </a:p>
        </p:txBody>
      </p:sp>
      <p:sp>
        <p:nvSpPr>
          <p:cNvPr id="39939" name="CaixaDeTexto 6"/>
          <p:cNvSpPr txBox="1">
            <a:spLocks noChangeArrowheads="1"/>
          </p:cNvSpPr>
          <p:nvPr/>
        </p:nvSpPr>
        <p:spPr bwMode="auto">
          <a:xfrm>
            <a:off x="1208702" y="694315"/>
            <a:ext cx="10426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Cálculo do Índice de Custo</a:t>
            </a:r>
          </a:p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(Repercussão Econômica Previdenciária </a:t>
            </a:r>
          </a:p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do Acidente para a Sociedade)</a:t>
            </a:r>
          </a:p>
        </p:txBody>
      </p:sp>
      <p:sp>
        <p:nvSpPr>
          <p:cNvPr id="39940" name="CaixaDeTexto 1"/>
          <p:cNvSpPr txBox="1">
            <a:spLocks noChangeArrowheads="1"/>
          </p:cNvSpPr>
          <p:nvPr/>
        </p:nvSpPr>
        <p:spPr bwMode="auto">
          <a:xfrm>
            <a:off x="239184" y="1989139"/>
            <a:ext cx="7847020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i="1" dirty="0">
                <a:solidFill>
                  <a:schemeClr val="accent1">
                    <a:lumMod val="75000"/>
                  </a:schemeClr>
                </a:solidFill>
              </a:rPr>
              <a:t>2.3.1 Índice de Custo*</a:t>
            </a:r>
          </a:p>
          <a:p>
            <a:endParaRPr lang="pt-BR" altLang="pt-BR" sz="1400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altLang="pt-BR" sz="1400" i="1" dirty="0">
                <a:solidFill>
                  <a:schemeClr val="accent1">
                    <a:lumMod val="75000"/>
                  </a:schemeClr>
                </a:solidFill>
              </a:rPr>
              <a:t>Índice de custo = valor total de benefícios/valor total de remuneração paga pelo estabelecimento</a:t>
            </a:r>
          </a:p>
          <a:p>
            <a:r>
              <a:rPr lang="pt-BR" altLang="pt-BR" sz="1400" i="1" dirty="0">
                <a:solidFill>
                  <a:schemeClr val="accent1">
                    <a:lumMod val="75000"/>
                  </a:schemeClr>
                </a:solidFill>
              </a:rPr>
              <a:t>aos segurados x 1.000 (mil).</a:t>
            </a:r>
          </a:p>
          <a:p>
            <a:endParaRPr lang="pt-BR" alt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941" name="CaixaDeTexto 2"/>
          <p:cNvSpPr txBox="1">
            <a:spLocks noChangeArrowheads="1"/>
          </p:cNvSpPr>
          <p:nvPr/>
        </p:nvSpPr>
        <p:spPr bwMode="auto">
          <a:xfrm>
            <a:off x="2135560" y="3716338"/>
            <a:ext cx="76963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Valor total de despesas do INSS com o pagamento dos benefícios*</a:t>
            </a:r>
          </a:p>
          <a:p>
            <a:pPr algn="ctr"/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__________________________________________________________________</a:t>
            </a:r>
          </a:p>
          <a:p>
            <a:pPr algn="ctr"/>
            <a:endParaRPr lang="pt-BR" altLang="pt-BR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Valor total de remuneração paga pelo estabelecimento</a:t>
            </a:r>
          </a:p>
          <a:p>
            <a:pPr algn="ctr"/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aos segurados</a:t>
            </a:r>
          </a:p>
        </p:txBody>
      </p:sp>
      <p:sp>
        <p:nvSpPr>
          <p:cNvPr id="39942" name="CaixaDeTexto 4"/>
          <p:cNvSpPr txBox="1">
            <a:spLocks noChangeArrowheads="1"/>
          </p:cNvSpPr>
          <p:nvPr/>
        </p:nvSpPr>
        <p:spPr bwMode="auto">
          <a:xfrm>
            <a:off x="11002434" y="4086225"/>
            <a:ext cx="891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600">
                <a:solidFill>
                  <a:schemeClr val="accent1">
                    <a:lumMod val="75000"/>
                  </a:schemeClr>
                </a:solidFill>
              </a:rPr>
              <a:t>X 1.000</a:t>
            </a:r>
          </a:p>
        </p:txBody>
      </p:sp>
      <p:pic>
        <p:nvPicPr>
          <p:cNvPr id="39943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1050925"/>
            <a:ext cx="1246716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334434" y="6093296"/>
            <a:ext cx="11336812" cy="36933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* A Resolução CNP nº. 1.329/2017 excluiu do cálculo os benefícios que decorram de acidente de trajeto.</a:t>
            </a:r>
          </a:p>
        </p:txBody>
      </p:sp>
    </p:spTree>
    <p:extLst>
      <p:ext uri="{BB962C8B-B14F-4D97-AF65-F5344CB8AC3E}">
        <p14:creationId xmlns:p14="http://schemas.microsoft.com/office/powerpoint/2010/main" val="288997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11671246" y="6410325"/>
            <a:ext cx="448841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altLang="pt-BR" sz="200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   </a:t>
            </a:r>
          </a:p>
        </p:txBody>
      </p:sp>
      <p:sp>
        <p:nvSpPr>
          <p:cNvPr id="46083" name="CaixaDeTexto 6"/>
          <p:cNvSpPr txBox="1">
            <a:spLocks noChangeArrowheads="1"/>
          </p:cNvSpPr>
          <p:nvPr/>
        </p:nvSpPr>
        <p:spPr bwMode="auto">
          <a:xfrm>
            <a:off x="863601" y="533401"/>
            <a:ext cx="1036954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b="1" dirty="0">
                <a:solidFill>
                  <a:schemeClr val="accent2">
                    <a:lumMod val="75000"/>
                  </a:schemeClr>
                </a:solidFill>
              </a:rPr>
              <a:t>Cálculo dos Percentis de Ordem</a:t>
            </a:r>
          </a:p>
        </p:txBody>
      </p:sp>
      <p:sp>
        <p:nvSpPr>
          <p:cNvPr id="46084" name="CaixaDeTexto 6"/>
          <p:cNvSpPr txBox="1">
            <a:spLocks noChangeArrowheads="1"/>
          </p:cNvSpPr>
          <p:nvPr/>
        </p:nvSpPr>
        <p:spPr bwMode="auto">
          <a:xfrm>
            <a:off x="3977218" y="1946275"/>
            <a:ext cx="259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Índice de Frequencia</a:t>
            </a:r>
          </a:p>
        </p:txBody>
      </p:sp>
      <p:sp>
        <p:nvSpPr>
          <p:cNvPr id="46085" name="CaixaDeTexto 6"/>
          <p:cNvSpPr txBox="1">
            <a:spLocks noChangeArrowheads="1"/>
          </p:cNvSpPr>
          <p:nvPr/>
        </p:nvSpPr>
        <p:spPr bwMode="auto">
          <a:xfrm>
            <a:off x="6479118" y="1919288"/>
            <a:ext cx="259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Índice de Gravidade</a:t>
            </a:r>
          </a:p>
        </p:txBody>
      </p:sp>
      <p:sp>
        <p:nvSpPr>
          <p:cNvPr id="46086" name="CaixaDeTexto 6"/>
          <p:cNvSpPr txBox="1">
            <a:spLocks noChangeArrowheads="1"/>
          </p:cNvSpPr>
          <p:nvPr/>
        </p:nvSpPr>
        <p:spPr bwMode="auto">
          <a:xfrm>
            <a:off x="8879418" y="1868488"/>
            <a:ext cx="2592916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Índice de</a:t>
            </a:r>
          </a:p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Custo</a:t>
            </a:r>
          </a:p>
        </p:txBody>
      </p:sp>
      <p:sp>
        <p:nvSpPr>
          <p:cNvPr id="46087" name="CaixaDeTexto 6"/>
          <p:cNvSpPr txBox="1">
            <a:spLocks noChangeArrowheads="1"/>
          </p:cNvSpPr>
          <p:nvPr/>
        </p:nvSpPr>
        <p:spPr bwMode="auto">
          <a:xfrm>
            <a:off x="4161367" y="3881438"/>
            <a:ext cx="259291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Percentil de Frequencia</a:t>
            </a:r>
          </a:p>
        </p:txBody>
      </p:sp>
      <p:sp>
        <p:nvSpPr>
          <p:cNvPr id="46088" name="CaixaDeTexto 6"/>
          <p:cNvSpPr txBox="1">
            <a:spLocks noChangeArrowheads="1"/>
          </p:cNvSpPr>
          <p:nvPr/>
        </p:nvSpPr>
        <p:spPr bwMode="auto">
          <a:xfrm>
            <a:off x="6576484" y="3881438"/>
            <a:ext cx="2590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Percentil de Gravidade</a:t>
            </a:r>
          </a:p>
        </p:txBody>
      </p:sp>
      <p:sp>
        <p:nvSpPr>
          <p:cNvPr id="46089" name="CaixaDeTexto 6"/>
          <p:cNvSpPr txBox="1">
            <a:spLocks noChangeArrowheads="1"/>
          </p:cNvSpPr>
          <p:nvPr/>
        </p:nvSpPr>
        <p:spPr bwMode="auto">
          <a:xfrm>
            <a:off x="8925985" y="3848101"/>
            <a:ext cx="25929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Percentil de Custo</a:t>
            </a:r>
          </a:p>
        </p:txBody>
      </p:sp>
      <p:sp>
        <p:nvSpPr>
          <p:cNvPr id="2" name="Seta para a direita listrada 1"/>
          <p:cNvSpPr/>
          <p:nvPr/>
        </p:nvSpPr>
        <p:spPr bwMode="auto">
          <a:xfrm rot="5400000">
            <a:off x="4922309" y="2914121"/>
            <a:ext cx="977900" cy="645584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Seta para a direita listrada 17"/>
          <p:cNvSpPr/>
          <p:nvPr/>
        </p:nvSpPr>
        <p:spPr bwMode="auto">
          <a:xfrm rot="5400000">
            <a:off x="7285833" y="2924441"/>
            <a:ext cx="979487" cy="645583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Seta para a direita listrada 18"/>
          <p:cNvSpPr/>
          <p:nvPr/>
        </p:nvSpPr>
        <p:spPr bwMode="auto">
          <a:xfrm rot="5400000">
            <a:off x="9686926" y="2947459"/>
            <a:ext cx="977900" cy="645583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093" name="CaixaDeTexto 6"/>
          <p:cNvSpPr txBox="1">
            <a:spLocks noChangeArrowheads="1"/>
          </p:cNvSpPr>
          <p:nvPr/>
        </p:nvSpPr>
        <p:spPr bwMode="auto">
          <a:xfrm>
            <a:off x="4032252" y="5464175"/>
            <a:ext cx="403224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Índice Composto = FAP</a:t>
            </a:r>
          </a:p>
        </p:txBody>
      </p:sp>
      <p:sp>
        <p:nvSpPr>
          <p:cNvPr id="46094" name="Retângulo 2"/>
          <p:cNvSpPr>
            <a:spLocks noChangeArrowheads="1"/>
          </p:cNvSpPr>
          <p:nvPr/>
        </p:nvSpPr>
        <p:spPr bwMode="auto">
          <a:xfrm>
            <a:off x="152400" y="5935663"/>
            <a:ext cx="12050184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600" i="1" dirty="0">
                <a:solidFill>
                  <a:schemeClr val="accent1">
                    <a:lumMod val="75000"/>
                  </a:schemeClr>
                </a:solidFill>
              </a:rPr>
              <a:t>IC = (0,50 x percentil de ordem de gravidade + 0,35 x percentil de ordem de </a:t>
            </a:r>
            <a:r>
              <a:rPr lang="pt-BR" altLang="pt-BR" sz="1600" i="1" dirty="0" err="1">
                <a:solidFill>
                  <a:schemeClr val="accent1">
                    <a:lumMod val="75000"/>
                  </a:schemeClr>
                </a:solidFill>
              </a:rPr>
              <a:t>freqüência</a:t>
            </a:r>
            <a:r>
              <a:rPr lang="pt-BR" altLang="pt-BR" sz="1600" i="1" dirty="0">
                <a:solidFill>
                  <a:schemeClr val="accent1">
                    <a:lumMod val="75000"/>
                  </a:schemeClr>
                </a:solidFill>
              </a:rPr>
              <a:t> + 0,15 x percentil de ordem de custo) x 0,02</a:t>
            </a:r>
          </a:p>
        </p:txBody>
      </p:sp>
      <p:sp>
        <p:nvSpPr>
          <p:cNvPr id="24" name="Seta para a direita listrada 23"/>
          <p:cNvSpPr/>
          <p:nvPr/>
        </p:nvSpPr>
        <p:spPr bwMode="auto">
          <a:xfrm>
            <a:off x="2999656" y="2060848"/>
            <a:ext cx="975784" cy="312738"/>
          </a:xfrm>
          <a:prstGeom prst="stripedRightArrow">
            <a:avLst/>
          </a:prstGeom>
          <a:solidFill>
            <a:srgbClr val="66CC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Seta para a direita listrada 24"/>
          <p:cNvSpPr/>
          <p:nvPr/>
        </p:nvSpPr>
        <p:spPr bwMode="auto">
          <a:xfrm>
            <a:off x="3291418" y="4052889"/>
            <a:ext cx="975783" cy="312737"/>
          </a:xfrm>
          <a:prstGeom prst="stripedRightArrow">
            <a:avLst/>
          </a:prstGeom>
          <a:solidFill>
            <a:srgbClr val="66CC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6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097" name="CaixaDeTexto 6"/>
          <p:cNvSpPr txBox="1">
            <a:spLocks noChangeArrowheads="1"/>
          </p:cNvSpPr>
          <p:nvPr/>
        </p:nvSpPr>
        <p:spPr bwMode="auto">
          <a:xfrm>
            <a:off x="103718" y="2052638"/>
            <a:ext cx="2745316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Dados do Estabelecimento</a:t>
            </a:r>
          </a:p>
        </p:txBody>
      </p:sp>
      <p:sp>
        <p:nvSpPr>
          <p:cNvPr id="46098" name="CaixaDeTexto 6"/>
          <p:cNvSpPr txBox="1">
            <a:spLocks noChangeArrowheads="1"/>
          </p:cNvSpPr>
          <p:nvPr/>
        </p:nvSpPr>
        <p:spPr bwMode="auto">
          <a:xfrm>
            <a:off x="258234" y="3656013"/>
            <a:ext cx="27643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1800" b="1">
                <a:solidFill>
                  <a:schemeClr val="accent1">
                    <a:lumMod val="75000"/>
                  </a:schemeClr>
                </a:solidFill>
              </a:rPr>
              <a:t>Ordenação do Estabelecimento na Atividade Econômica</a:t>
            </a:r>
          </a:p>
        </p:txBody>
      </p:sp>
    </p:spTree>
    <p:extLst>
      <p:ext uri="{BB962C8B-B14F-4D97-AF65-F5344CB8AC3E}">
        <p14:creationId xmlns:p14="http://schemas.microsoft.com/office/powerpoint/2010/main" val="4199425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79376" y="344850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 do Índice Composto e FAP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189997" y="5664994"/>
            <a:ext cx="336632" cy="23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15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      </a:t>
            </a:r>
          </a:p>
        </p:txBody>
      </p:sp>
      <p:sp>
        <p:nvSpPr>
          <p:cNvPr id="5" name="CaixaDeTexto 6"/>
          <p:cNvSpPr txBox="1">
            <a:spLocks noChangeArrowheads="1"/>
          </p:cNvSpPr>
          <p:nvPr/>
        </p:nvSpPr>
        <p:spPr bwMode="auto">
          <a:xfrm>
            <a:off x="1023058" y="1098960"/>
            <a:ext cx="104411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/>
            <a:r>
              <a:rPr lang="pt-BR" altLang="pt-BR" sz="2400" dirty="0">
                <a:solidFill>
                  <a:schemeClr val="accent1">
                    <a:lumMod val="75000"/>
                  </a:schemeClr>
                </a:solidFill>
              </a:rPr>
              <a:t>Índice Composto = ((PF  x 0,35) + (PG x 0,50) + (PC x 0,15)) x 0,02</a:t>
            </a:r>
          </a:p>
        </p:txBody>
      </p:sp>
      <p:cxnSp>
        <p:nvCxnSpPr>
          <p:cNvPr id="6" name="Conector reto 5"/>
          <p:cNvCxnSpPr/>
          <p:nvPr/>
        </p:nvCxnSpPr>
        <p:spPr bwMode="auto">
          <a:xfrm>
            <a:off x="3543301" y="4832747"/>
            <a:ext cx="540067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 bwMode="auto">
          <a:xfrm>
            <a:off x="8941594" y="4725593"/>
            <a:ext cx="0" cy="21550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 bwMode="auto">
          <a:xfrm>
            <a:off x="5492354" y="4712494"/>
            <a:ext cx="0" cy="2155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 bwMode="auto">
          <a:xfrm>
            <a:off x="3543300" y="4682731"/>
            <a:ext cx="0" cy="21550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104086" y="5156599"/>
            <a:ext cx="748923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500" i="1" dirty="0">
                <a:solidFill>
                  <a:schemeClr val="accent1">
                    <a:lumMod val="75000"/>
                  </a:schemeClr>
                </a:solidFill>
              </a:rPr>
              <a:t>BONUS</a:t>
            </a:r>
          </a:p>
        </p:txBody>
      </p:sp>
      <p:sp>
        <p:nvSpPr>
          <p:cNvPr id="11" name="CaixaDeTexto 27"/>
          <p:cNvSpPr txBox="1">
            <a:spLocks noChangeArrowheads="1"/>
          </p:cNvSpPr>
          <p:nvPr/>
        </p:nvSpPr>
        <p:spPr bwMode="auto">
          <a:xfrm>
            <a:off x="5069683" y="5156599"/>
            <a:ext cx="99738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>
                <a:solidFill>
                  <a:schemeClr val="accent1">
                    <a:lumMod val="75000"/>
                  </a:schemeClr>
                </a:solidFill>
              </a:rPr>
              <a:t>NEUTRO</a:t>
            </a:r>
          </a:p>
        </p:txBody>
      </p:sp>
      <p:sp>
        <p:nvSpPr>
          <p:cNvPr id="12" name="CaixaDeTexto 26"/>
          <p:cNvSpPr txBox="1">
            <a:spLocks noChangeArrowheads="1"/>
          </p:cNvSpPr>
          <p:nvPr/>
        </p:nvSpPr>
        <p:spPr bwMode="auto">
          <a:xfrm>
            <a:off x="6774658" y="5156599"/>
            <a:ext cx="84830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i="1">
                <a:solidFill>
                  <a:schemeClr val="accent1">
                    <a:lumMod val="75000"/>
                  </a:schemeClr>
                </a:solidFill>
              </a:rPr>
              <a:t>MALUS</a:t>
            </a:r>
          </a:p>
        </p:txBody>
      </p:sp>
      <p:sp>
        <p:nvSpPr>
          <p:cNvPr id="13" name="Chave esquerda 20"/>
          <p:cNvSpPr>
            <a:spLocks/>
          </p:cNvSpPr>
          <p:nvPr/>
        </p:nvSpPr>
        <p:spPr bwMode="auto">
          <a:xfrm rot="-5400000">
            <a:off x="4451153" y="4058247"/>
            <a:ext cx="138113" cy="1944291"/>
          </a:xfrm>
          <a:prstGeom prst="leftBrace">
            <a:avLst>
              <a:gd name="adj1" fmla="val 8342"/>
              <a:gd name="adj2" fmla="val 50000"/>
            </a:avLst>
          </a:prstGeom>
          <a:solidFill>
            <a:schemeClr val="bg1"/>
          </a:solidFill>
          <a:ln w="9525" algn="ctr">
            <a:solidFill>
              <a:srgbClr val="3399FF"/>
            </a:solidFill>
            <a:round/>
            <a:headEnd/>
            <a:tailEnd/>
          </a:ln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2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Chave esquerda 24"/>
          <p:cNvSpPr>
            <a:spLocks/>
          </p:cNvSpPr>
          <p:nvPr/>
        </p:nvSpPr>
        <p:spPr bwMode="auto">
          <a:xfrm rot="-5400000">
            <a:off x="7131845" y="3314701"/>
            <a:ext cx="138113" cy="3417094"/>
          </a:xfrm>
          <a:prstGeom prst="leftBrace">
            <a:avLst>
              <a:gd name="adj1" fmla="val 8362"/>
              <a:gd name="adj2" fmla="val 50000"/>
            </a:avLst>
          </a:prstGeom>
          <a:solidFill>
            <a:schemeClr val="bg1"/>
          </a:solidFill>
          <a:ln w="9525" algn="ctr">
            <a:solidFill>
              <a:srgbClr val="3399FF"/>
            </a:solidFill>
            <a:round/>
            <a:headEnd/>
            <a:tailEnd/>
          </a:ln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2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CaixaDeTexto 4"/>
          <p:cNvSpPr txBox="1">
            <a:spLocks noChangeArrowheads="1"/>
          </p:cNvSpPr>
          <p:nvPr/>
        </p:nvSpPr>
        <p:spPr bwMode="auto">
          <a:xfrm>
            <a:off x="3193259" y="4425555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>
                <a:solidFill>
                  <a:schemeClr val="accent1">
                    <a:lumMod val="75000"/>
                  </a:schemeClr>
                </a:solidFill>
              </a:rPr>
              <a:t>0,5000</a:t>
            </a:r>
          </a:p>
        </p:txBody>
      </p:sp>
      <p:sp>
        <p:nvSpPr>
          <p:cNvPr id="16" name="CaixaDeTexto 4"/>
          <p:cNvSpPr txBox="1">
            <a:spLocks noChangeArrowheads="1"/>
          </p:cNvSpPr>
          <p:nvPr/>
        </p:nvSpPr>
        <p:spPr bwMode="auto">
          <a:xfrm>
            <a:off x="8546309" y="4412458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>
                <a:solidFill>
                  <a:schemeClr val="accent1">
                    <a:lumMod val="75000"/>
                  </a:schemeClr>
                </a:solidFill>
              </a:rPr>
              <a:t>2,0000</a:t>
            </a:r>
          </a:p>
        </p:txBody>
      </p:sp>
      <p:sp>
        <p:nvSpPr>
          <p:cNvPr id="17" name="CaixaDeTexto 4"/>
          <p:cNvSpPr txBox="1">
            <a:spLocks noChangeArrowheads="1"/>
          </p:cNvSpPr>
          <p:nvPr/>
        </p:nvSpPr>
        <p:spPr bwMode="auto">
          <a:xfrm>
            <a:off x="5069684" y="4414839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>
                <a:solidFill>
                  <a:schemeClr val="accent1">
                    <a:lumMod val="75000"/>
                  </a:schemeClr>
                </a:solidFill>
              </a:rPr>
              <a:t>1,0000</a:t>
            </a:r>
          </a:p>
        </p:txBody>
      </p:sp>
      <p:sp>
        <p:nvSpPr>
          <p:cNvPr id="19" name="CaixaDeTexto 1"/>
          <p:cNvSpPr txBox="1">
            <a:spLocks noChangeArrowheads="1"/>
          </p:cNvSpPr>
          <p:nvPr/>
        </p:nvSpPr>
        <p:spPr bwMode="auto">
          <a:xfrm>
            <a:off x="4583567" y="2141882"/>
            <a:ext cx="33954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2100" dirty="0">
                <a:solidFill>
                  <a:schemeClr val="accent1">
                    <a:lumMod val="75000"/>
                  </a:schemeClr>
                </a:solidFill>
              </a:rPr>
              <a:t>IC* (0,0000 ≤ IC ≤ 2,0000)</a:t>
            </a:r>
          </a:p>
        </p:txBody>
      </p:sp>
      <p:sp>
        <p:nvSpPr>
          <p:cNvPr id="20" name="Seta para a direita listrada 19"/>
          <p:cNvSpPr/>
          <p:nvPr/>
        </p:nvSpPr>
        <p:spPr bwMode="auto">
          <a:xfrm rot="5400000">
            <a:off x="5982892" y="2881315"/>
            <a:ext cx="407194" cy="364331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2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CaixaDeTexto 17"/>
          <p:cNvSpPr txBox="1">
            <a:spLocks noChangeArrowheads="1"/>
          </p:cNvSpPr>
          <p:nvPr/>
        </p:nvSpPr>
        <p:spPr bwMode="auto">
          <a:xfrm>
            <a:off x="5862639" y="3369469"/>
            <a:ext cx="6939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2100">
                <a:solidFill>
                  <a:schemeClr val="accent1">
                    <a:lumMod val="75000"/>
                  </a:schemeClr>
                </a:solidFill>
              </a:rPr>
              <a:t>FAP</a:t>
            </a:r>
          </a:p>
        </p:txBody>
      </p:sp>
      <p:sp>
        <p:nvSpPr>
          <p:cNvPr id="22" name="Seta para a direita listrada 21"/>
          <p:cNvSpPr/>
          <p:nvPr/>
        </p:nvSpPr>
        <p:spPr bwMode="auto">
          <a:xfrm rot="5400000">
            <a:off x="5982892" y="3880250"/>
            <a:ext cx="407194" cy="364331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2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CaixaDeTexto 1"/>
          <p:cNvSpPr txBox="1">
            <a:spLocks noChangeArrowheads="1"/>
          </p:cNvSpPr>
          <p:nvPr/>
        </p:nvSpPr>
        <p:spPr bwMode="auto">
          <a:xfrm>
            <a:off x="764499" y="5780410"/>
            <a:ext cx="41851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(*) Se IC ≤ 0,5000, FAP será igual a 0,5000.</a:t>
            </a:r>
          </a:p>
        </p:txBody>
      </p:sp>
      <p:sp>
        <p:nvSpPr>
          <p:cNvPr id="24" name="CaixaDeTexto 1"/>
          <p:cNvSpPr txBox="1">
            <a:spLocks noChangeArrowheads="1"/>
          </p:cNvSpPr>
          <p:nvPr/>
        </p:nvSpPr>
        <p:spPr bwMode="auto">
          <a:xfrm>
            <a:off x="8832304" y="5465029"/>
            <a:ext cx="28921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PF = Percentil de Frequência</a:t>
            </a:r>
          </a:p>
          <a:p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PG = Percentil de Gravidade</a:t>
            </a:r>
          </a:p>
          <a:p>
            <a:r>
              <a:rPr lang="pt-BR" altLang="pt-BR" sz="1600" dirty="0">
                <a:solidFill>
                  <a:schemeClr val="accent1">
                    <a:lumMod val="75000"/>
                  </a:schemeClr>
                </a:solidFill>
              </a:rPr>
              <a:t>PC = Percentil de Custo</a:t>
            </a:r>
          </a:p>
        </p:txBody>
      </p:sp>
    </p:spTree>
    <p:extLst>
      <p:ext uri="{BB962C8B-B14F-4D97-AF65-F5344CB8AC3E}">
        <p14:creationId xmlns:p14="http://schemas.microsoft.com/office/powerpoint/2010/main" val="996140924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524570" y="329307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Bloqueio do Bônus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189997" y="5637148"/>
            <a:ext cx="336632" cy="23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altLang="pt-BR" sz="15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      </a:t>
            </a:r>
          </a:p>
        </p:txBody>
      </p:sp>
      <p:cxnSp>
        <p:nvCxnSpPr>
          <p:cNvPr id="6" name="Conector reto 5"/>
          <p:cNvCxnSpPr/>
          <p:nvPr/>
        </p:nvCxnSpPr>
        <p:spPr bwMode="auto">
          <a:xfrm>
            <a:off x="3522818" y="1384930"/>
            <a:ext cx="540067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 bwMode="auto">
          <a:xfrm>
            <a:off x="8937846" y="1299421"/>
            <a:ext cx="0" cy="2155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 bwMode="auto">
          <a:xfrm>
            <a:off x="5449075" y="1291183"/>
            <a:ext cx="0" cy="2155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 bwMode="auto">
          <a:xfrm>
            <a:off x="3525329" y="1286436"/>
            <a:ext cx="0" cy="2155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041161" y="1848892"/>
            <a:ext cx="869149" cy="3231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500" i="1" dirty="0">
                <a:solidFill>
                  <a:schemeClr val="accent5">
                    <a:lumMod val="50000"/>
                  </a:schemeClr>
                </a:solidFill>
              </a:rPr>
              <a:t>BONUS</a:t>
            </a:r>
          </a:p>
        </p:txBody>
      </p:sp>
      <p:sp>
        <p:nvSpPr>
          <p:cNvPr id="11" name="CaixaDeTexto 27"/>
          <p:cNvSpPr txBox="1">
            <a:spLocks noChangeArrowheads="1"/>
          </p:cNvSpPr>
          <p:nvPr/>
        </p:nvSpPr>
        <p:spPr bwMode="auto">
          <a:xfrm>
            <a:off x="5013767" y="1844811"/>
            <a:ext cx="99738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dirty="0">
                <a:solidFill>
                  <a:srgbClr val="FF9900"/>
                </a:solidFill>
              </a:rPr>
              <a:t>NEUTRO</a:t>
            </a:r>
          </a:p>
        </p:txBody>
      </p:sp>
      <p:sp>
        <p:nvSpPr>
          <p:cNvPr id="12" name="CaixaDeTexto 26"/>
          <p:cNvSpPr txBox="1">
            <a:spLocks noChangeArrowheads="1"/>
          </p:cNvSpPr>
          <p:nvPr/>
        </p:nvSpPr>
        <p:spPr bwMode="auto">
          <a:xfrm>
            <a:off x="6806494" y="1874933"/>
            <a:ext cx="84830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i="1" dirty="0">
                <a:solidFill>
                  <a:srgbClr val="FF0000"/>
                </a:solidFill>
              </a:rPr>
              <a:t>MALUS</a:t>
            </a:r>
          </a:p>
        </p:txBody>
      </p:sp>
      <p:sp>
        <p:nvSpPr>
          <p:cNvPr id="13" name="Chave esquerda 20"/>
          <p:cNvSpPr>
            <a:spLocks/>
          </p:cNvSpPr>
          <p:nvPr/>
        </p:nvSpPr>
        <p:spPr bwMode="auto">
          <a:xfrm rot="-5400000">
            <a:off x="4406680" y="792629"/>
            <a:ext cx="138113" cy="1944290"/>
          </a:xfrm>
          <a:prstGeom prst="leftBrace">
            <a:avLst>
              <a:gd name="adj1" fmla="val 8342"/>
              <a:gd name="adj2" fmla="val 50000"/>
            </a:avLst>
          </a:prstGeom>
          <a:solidFill>
            <a:schemeClr val="bg1"/>
          </a:solidFill>
          <a:ln w="9525" algn="ctr">
            <a:solidFill>
              <a:srgbClr val="3399FF"/>
            </a:solidFill>
            <a:round/>
            <a:headEnd/>
            <a:tailEnd/>
          </a:ln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200"/>
          </a:p>
        </p:txBody>
      </p:sp>
      <p:sp>
        <p:nvSpPr>
          <p:cNvPr id="14" name="Chave esquerda 24"/>
          <p:cNvSpPr>
            <a:spLocks/>
          </p:cNvSpPr>
          <p:nvPr/>
        </p:nvSpPr>
        <p:spPr bwMode="auto">
          <a:xfrm rot="-5400000">
            <a:off x="7161593" y="88916"/>
            <a:ext cx="138113" cy="3361135"/>
          </a:xfrm>
          <a:prstGeom prst="leftBrace">
            <a:avLst>
              <a:gd name="adj1" fmla="val 8337"/>
              <a:gd name="adj2" fmla="val 50000"/>
            </a:avLst>
          </a:prstGeom>
          <a:solidFill>
            <a:schemeClr val="bg1"/>
          </a:solidFill>
          <a:ln w="9525" algn="ctr">
            <a:solidFill>
              <a:srgbClr val="3399FF"/>
            </a:solidFill>
            <a:round/>
            <a:headEnd/>
            <a:tailEnd/>
          </a:ln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200"/>
          </a:p>
        </p:txBody>
      </p:sp>
      <p:sp>
        <p:nvSpPr>
          <p:cNvPr id="15" name="CaixaDeTexto 4"/>
          <p:cNvSpPr txBox="1">
            <a:spLocks noChangeArrowheads="1"/>
          </p:cNvSpPr>
          <p:nvPr/>
        </p:nvSpPr>
        <p:spPr bwMode="auto">
          <a:xfrm>
            <a:off x="3128632" y="963272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dirty="0">
                <a:solidFill>
                  <a:schemeClr val="accent1">
                    <a:lumMod val="75000"/>
                  </a:schemeClr>
                </a:solidFill>
              </a:rPr>
              <a:t>0,5000</a:t>
            </a:r>
          </a:p>
        </p:txBody>
      </p:sp>
      <p:sp>
        <p:nvSpPr>
          <p:cNvPr id="16" name="CaixaDeTexto 4"/>
          <p:cNvSpPr txBox="1">
            <a:spLocks noChangeArrowheads="1"/>
          </p:cNvSpPr>
          <p:nvPr/>
        </p:nvSpPr>
        <p:spPr bwMode="auto">
          <a:xfrm>
            <a:off x="8523932" y="1016339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dirty="0">
                <a:solidFill>
                  <a:schemeClr val="accent1">
                    <a:lumMod val="75000"/>
                  </a:schemeClr>
                </a:solidFill>
              </a:rPr>
              <a:t>2,0000</a:t>
            </a:r>
          </a:p>
        </p:txBody>
      </p:sp>
      <p:sp>
        <p:nvSpPr>
          <p:cNvPr id="17" name="CaixaDeTexto 4"/>
          <p:cNvSpPr txBox="1">
            <a:spLocks noChangeArrowheads="1"/>
          </p:cNvSpPr>
          <p:nvPr/>
        </p:nvSpPr>
        <p:spPr bwMode="auto">
          <a:xfrm>
            <a:off x="5013767" y="963271"/>
            <a:ext cx="77457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500" dirty="0">
                <a:solidFill>
                  <a:schemeClr val="accent1">
                    <a:lumMod val="75000"/>
                  </a:schemeClr>
                </a:solidFill>
              </a:rPr>
              <a:t>1,0000</a:t>
            </a:r>
          </a:p>
        </p:txBody>
      </p:sp>
      <p:sp>
        <p:nvSpPr>
          <p:cNvPr id="19" name="Seta para a direita listrada 18"/>
          <p:cNvSpPr/>
          <p:nvPr/>
        </p:nvSpPr>
        <p:spPr bwMode="auto">
          <a:xfrm rot="16200000">
            <a:off x="4203082" y="2188190"/>
            <a:ext cx="545306" cy="363140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pt-BR" sz="1200"/>
          </a:p>
        </p:txBody>
      </p:sp>
      <p:sp>
        <p:nvSpPr>
          <p:cNvPr id="20" name="CaixaDeTexto 21"/>
          <p:cNvSpPr txBox="1">
            <a:spLocks noChangeArrowheads="1"/>
          </p:cNvSpPr>
          <p:nvPr/>
        </p:nvSpPr>
        <p:spPr bwMode="auto">
          <a:xfrm>
            <a:off x="3290645" y="2692432"/>
            <a:ext cx="58650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/>
            <a:r>
              <a:rPr lang="pt-BR" altLang="pt-BR" sz="1500" b="1" dirty="0">
                <a:solidFill>
                  <a:schemeClr val="accent1">
                    <a:lumMod val="75000"/>
                  </a:schemeClr>
                </a:solidFill>
              </a:rPr>
              <a:t>Bloqueio de Bonificação: FAP &lt; 1,0000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1486088" y="3065616"/>
            <a:ext cx="905013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Em que pese o estabelecimento ter tido o FAP calculado na faixa </a:t>
            </a:r>
            <a:r>
              <a:rPr lang="pt-BR" sz="1400" i="1" dirty="0">
                <a:solidFill>
                  <a:schemeClr val="accent1">
                    <a:lumMod val="75000"/>
                  </a:schemeClr>
                </a:solidFill>
              </a:rPr>
              <a:t>bônus</a:t>
            </a:r>
          </a:p>
          <a:p>
            <a:pPr algn="ctr">
              <a:defRPr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(FAP &lt; 1,0000), o FAP será bloqueado em 1,0000, em decorrência de: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morte ou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Invalidez ou 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taxa de rotatividade maior que 75%.</a:t>
            </a:r>
          </a:p>
        </p:txBody>
      </p:sp>
      <p:sp>
        <p:nvSpPr>
          <p:cNvPr id="22" name="CaixaDeTexto 7"/>
          <p:cNvSpPr txBox="1">
            <a:spLocks noChangeArrowheads="1"/>
          </p:cNvSpPr>
          <p:nvPr/>
        </p:nvSpPr>
        <p:spPr bwMode="auto">
          <a:xfrm>
            <a:off x="1472111" y="5017984"/>
            <a:ext cx="9050135" cy="30777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1400" dirty="0">
                <a:solidFill>
                  <a:schemeClr val="accent1">
                    <a:lumMod val="75000"/>
                  </a:schemeClr>
                </a:solidFill>
              </a:rPr>
              <a:t>Não há a possibilidade de desbloqueio pelo sindicato dos trabalhadores.</a:t>
            </a:r>
          </a:p>
        </p:txBody>
      </p:sp>
      <p:sp>
        <p:nvSpPr>
          <p:cNvPr id="23" name="CaixaDeTexto 7"/>
          <p:cNvSpPr txBox="1">
            <a:spLocks noChangeArrowheads="1"/>
          </p:cNvSpPr>
          <p:nvPr/>
        </p:nvSpPr>
        <p:spPr bwMode="auto">
          <a:xfrm>
            <a:off x="1472111" y="4342889"/>
            <a:ext cx="9050134" cy="5232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1400" dirty="0">
                <a:solidFill>
                  <a:schemeClr val="accent1">
                    <a:lumMod val="75000"/>
                  </a:schemeClr>
                </a:solidFill>
              </a:rPr>
              <a:t>Para fins de bloqueio, somente serão consideradas as mortes e invalidez consideradas no primeiro ano do período-base de cálculo do FAP.</a:t>
            </a:r>
          </a:p>
        </p:txBody>
      </p:sp>
      <p:sp>
        <p:nvSpPr>
          <p:cNvPr id="24" name="CaixaDeTexto 7"/>
          <p:cNvSpPr txBox="1">
            <a:spLocks noChangeArrowheads="1"/>
          </p:cNvSpPr>
          <p:nvPr/>
        </p:nvSpPr>
        <p:spPr bwMode="auto">
          <a:xfrm>
            <a:off x="1472111" y="5498648"/>
            <a:ext cx="9050135" cy="7386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1400" dirty="0">
                <a:solidFill>
                  <a:schemeClr val="accent1">
                    <a:lumMod val="75000"/>
                  </a:schemeClr>
                </a:solidFill>
              </a:rPr>
              <a:t>No cálculo da taxa de rotatividade são consideradas apenas as rescisões sem justa causa,</a:t>
            </a:r>
          </a:p>
          <a:p>
            <a:pPr algn="ctr"/>
            <a:r>
              <a:rPr lang="pt-BR" altLang="pt-BR" sz="1400" dirty="0">
                <a:solidFill>
                  <a:schemeClr val="accent1">
                    <a:lumMod val="75000"/>
                  </a:schemeClr>
                </a:solidFill>
              </a:rPr>
              <a:t> por iniciativa do empregador, inclusive rescisão antecipada do contrato a termo;</a:t>
            </a:r>
          </a:p>
          <a:p>
            <a:pPr algn="ctr"/>
            <a:r>
              <a:rPr lang="pt-BR" altLang="pt-BR" sz="1400" dirty="0">
                <a:solidFill>
                  <a:schemeClr val="accent1">
                    <a:lumMod val="75000"/>
                  </a:schemeClr>
                </a:solidFill>
              </a:rPr>
              <a:t> e as rescisões por término do contrato a termo.</a:t>
            </a:r>
          </a:p>
        </p:txBody>
      </p:sp>
    </p:spTree>
    <p:extLst>
      <p:ext uri="{BB962C8B-B14F-4D97-AF65-F5344CB8AC3E}">
        <p14:creationId xmlns:p14="http://schemas.microsoft.com/office/powerpoint/2010/main" val="363626360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94834" y="490649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Órgãos envolvidos</a:t>
            </a:r>
          </a:p>
        </p:txBody>
      </p:sp>
      <p:sp>
        <p:nvSpPr>
          <p:cNvPr id="25" name="Elipse 24"/>
          <p:cNvSpPr/>
          <p:nvPr/>
        </p:nvSpPr>
        <p:spPr>
          <a:xfrm>
            <a:off x="3937686" y="2284808"/>
            <a:ext cx="2464701" cy="11099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Elipse 25"/>
          <p:cNvSpPr/>
          <p:nvPr/>
        </p:nvSpPr>
        <p:spPr>
          <a:xfrm>
            <a:off x="5087939" y="2276872"/>
            <a:ext cx="2466157" cy="108237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494834" y="2521733"/>
            <a:ext cx="343268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RFB/ME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fiscalização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arrecadação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; e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cobrança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- SAT,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adicional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SAT e FAP.</a:t>
            </a:r>
            <a:endParaRPr 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7895372" y="2537521"/>
            <a:ext cx="324118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Secretaria de Previdência /MTP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definição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das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alíquotas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do SAT; 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cálculo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do FAP.</a:t>
            </a:r>
          </a:p>
        </p:txBody>
      </p:sp>
      <p:sp>
        <p:nvSpPr>
          <p:cNvPr id="29" name="CaixaDeTexto 11"/>
          <p:cNvSpPr txBox="1">
            <a:spLocks noChangeArrowheads="1"/>
          </p:cNvSpPr>
          <p:nvPr/>
        </p:nvSpPr>
        <p:spPr bwMode="auto">
          <a:xfrm>
            <a:off x="5336469" y="2752954"/>
            <a:ext cx="8552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dirty="0">
                <a:solidFill>
                  <a:schemeClr val="accent1">
                    <a:lumMod val="75000"/>
                  </a:schemeClr>
                </a:solidFill>
              </a:rPr>
              <a:t>SAT</a:t>
            </a:r>
          </a:p>
        </p:txBody>
      </p: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90" y="2486174"/>
            <a:ext cx="81915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CaixaDeTexto 30"/>
          <p:cNvSpPr txBox="1"/>
          <p:nvPr/>
        </p:nvSpPr>
        <p:spPr>
          <a:xfrm>
            <a:off x="6401308" y="2578195"/>
            <a:ext cx="110959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SPREV</a:t>
            </a:r>
            <a:endParaRPr lang="pt-B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Elipse 31"/>
          <p:cNvSpPr/>
          <p:nvPr/>
        </p:nvSpPr>
        <p:spPr>
          <a:xfrm rot="16200000">
            <a:off x="4826849" y="2790943"/>
            <a:ext cx="1889017" cy="13505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303095" y="3615494"/>
            <a:ext cx="922048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CRPS</a:t>
            </a:r>
            <a:endParaRPr lang="pt-B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1271464" y="3887530"/>
            <a:ext cx="377364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CRPS/MTP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Julgar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das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contestações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e 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recursos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do FAP</a:t>
            </a:r>
            <a:endParaRPr lang="pt-B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15337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4" name="Retângulo 7"/>
          <p:cNvSpPr>
            <a:spLocks noChangeArrowheads="1"/>
          </p:cNvSpPr>
          <p:nvPr/>
        </p:nvSpPr>
        <p:spPr bwMode="auto">
          <a:xfrm>
            <a:off x="965201" y="643467"/>
            <a:ext cx="6255026" cy="5054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defTabSz="914400"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pt-BR" sz="8000" spc="-5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Resultados</a:t>
            </a:r>
            <a:r>
              <a:rPr lang="en-US" altLang="pt-BR" sz="8000" spc="-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do </a:t>
            </a:r>
            <a:r>
              <a:rPr lang="en-US" altLang="pt-BR" sz="8000" spc="-5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cálculo</a:t>
            </a:r>
            <a:r>
              <a:rPr lang="en-US" altLang="pt-BR" sz="8000" spc="-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do FAP</a:t>
            </a:r>
          </a:p>
          <a:p>
            <a:pPr algn="r" defTabSz="914400"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pt-BR" sz="8000" spc="-5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Vigência</a:t>
            </a:r>
            <a:r>
              <a:rPr lang="en-US" altLang="pt-BR" sz="8000" spc="-5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2023</a:t>
            </a:r>
            <a:endParaRPr lang="en-US" altLang="pt-BR" sz="8000" b="1" spc="-5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8A549DE7-671D-4575-AF43-858FD9998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C22D9B36-9BE7-472B-8808-7E0D681073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40942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89000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23392" y="548680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Aspectos relevantes do FAP 2023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63352" y="1916832"/>
            <a:ext cx="11665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Dados de massa salarial e vínculos oriundos de duas fontes: GFIP e eSocial*</a:t>
            </a:r>
          </a:p>
          <a:p>
            <a:pPr lvl="2" algn="just"/>
            <a:r>
              <a:rPr lang="pt-BR" sz="2000" i="1" dirty="0">
                <a:solidFill>
                  <a:schemeClr val="accent1">
                    <a:lumMod val="75000"/>
                  </a:schemeClr>
                </a:solidFill>
              </a:rPr>
              <a:t>*A GFIP foi substituída pelo eSocial a partir da competência agosto de 2018 para as empresas com faturamento acima de 78 milhões de reais no ano de 2016 e a partir de abril de 2019 para as empresas com faturamento entre 4,8 e 78 milhões, a partir de março de 2021 para as demais pessoas jurídicas optantes pelo simples Nacional o entidades sem fins lucrativos que optarem por fazer a substituição em tal data, e a partir de outubro de 2021 para as demais pessoas jurídicas que não sejam “órgãos entes públicos integrantes do "Grupo 1 - Administração Pública" e do "Grupo 5 - Organizações Internacionais e Outras Instituições Extraterritoriais" ou pessoas físicas a partir de outubro de 2021. Os órgãos públicos serão obrigados a partir de outubro de 2022.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</a:rPr>
              <a:t>Cálculo na CNAE subclasse 2.3 (Decreto nº. 10.410, de 2020)</a:t>
            </a:r>
          </a:p>
        </p:txBody>
      </p:sp>
    </p:spTree>
    <p:extLst>
      <p:ext uri="{BB962C8B-B14F-4D97-AF65-F5344CB8AC3E}">
        <p14:creationId xmlns:p14="http://schemas.microsoft.com/office/powerpoint/2010/main" val="1626715772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35360" y="620688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Distribuição dos estabelecimentos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977583"/>
              </p:ext>
            </p:extLst>
          </p:nvPr>
        </p:nvGraphicFramePr>
        <p:xfrm>
          <a:off x="767408" y="1772817"/>
          <a:ext cx="9721080" cy="3168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7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5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29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FAP Vigência 2023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Bônus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3.210.866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94,08%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94.600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2,77%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Malus</a:t>
                      </a:r>
                      <a:endParaRPr lang="pt-B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107.531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3,15%</a:t>
                      </a: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3.412.997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478062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AAA502-5435-489E-9538-3A40E6C71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/>
          <p:cNvSpPr txBox="1"/>
          <p:nvPr/>
        </p:nvSpPr>
        <p:spPr>
          <a:xfrm>
            <a:off x="633999" y="4550229"/>
            <a:ext cx="10909073" cy="10576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u="sng" spc="-5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Distribuição dos estabelecimentos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9AC0290-4702-4519-B0F4-C2A46880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E42378B-2E28-4810-8421-7A473A40E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D91DD17-237F-4811-BC0E-128EB1BD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514F5D7-EBB3-4F14-B032-ADEFDE40D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977161"/>
              </p:ext>
            </p:extLst>
          </p:nvPr>
        </p:nvGraphicFramePr>
        <p:xfrm>
          <a:off x="635457" y="1283197"/>
          <a:ext cx="10916466" cy="2316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3406">
                  <a:extLst>
                    <a:ext uri="{9D8B030D-6E8A-4147-A177-3AD203B41FA5}">
                      <a16:colId xmlns:a16="http://schemas.microsoft.com/office/drawing/2014/main" val="1538357040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3630512132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3658931671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3823575033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516738387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2182752700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3478901055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1414867560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3978127277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863699753"/>
                    </a:ext>
                  </a:extLst>
                </a:gridCol>
                <a:gridCol w="851306">
                  <a:extLst>
                    <a:ext uri="{9D8B030D-6E8A-4147-A177-3AD203B41FA5}">
                      <a16:colId xmlns:a16="http://schemas.microsoft.com/office/drawing/2014/main" val="47770576"/>
                    </a:ext>
                  </a:extLst>
                </a:gridCol>
              </a:tblGrid>
              <a:tr h="463301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Distribuição % dos Resultados de Cálculo do FAP 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841409689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Ano de Vigência 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2014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2016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2017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2018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2019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2020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2021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2022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605821041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Bônus (&lt; 1,0000)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2867618843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Neutro (= 1,0000)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2899123023"/>
                  </a:ext>
                </a:extLst>
              </a:tr>
              <a:tr h="463301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Malus (&gt; 1,0000)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pt-BR" sz="2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pt-BR" sz="2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91" marR="17991" marT="179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7991" marR="17991" marT="17991" marB="0" anchor="b"/>
                </a:tc>
                <a:extLst>
                  <a:ext uri="{0D108BD9-81ED-4DB2-BD59-A6C34878D82A}">
                    <a16:rowId xmlns:a16="http://schemas.microsoft.com/office/drawing/2014/main" val="838777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5479213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35360" y="764704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Divulgação do FAP e período de contestação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5A8EA2C-8F49-4C21-9757-52DC3BE89D6E}"/>
              </a:ext>
            </a:extLst>
          </p:cNvPr>
          <p:cNvSpPr txBox="1"/>
          <p:nvPr/>
        </p:nvSpPr>
        <p:spPr>
          <a:xfrm>
            <a:off x="695400" y="1700808"/>
            <a:ext cx="10801200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Portaria Interministerial MTP/ME nº 21/2022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400" dirty="0">
              <a:solidFill>
                <a:srgbClr val="AB620E"/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Róis de percentis por subclasse da CNAE serão divulgados no endereço: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https://www.gov.br/previdencia/pt-br/assuntos/saude-e-seguranca-do-trabalhador/fap</a:t>
            </a: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Teremos a possibilidade das empresas consultarem na aplicação antiga ou na nova, com acesso via GOV.BR</a:t>
            </a: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Período de contestações: 01 a 30 de novembro de 2022;</a:t>
            </a: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Análise das contestações pelo CRPS.</a:t>
            </a:r>
            <a:endParaRPr lang="pt-BR" sz="2400" dirty="0">
              <a:solidFill>
                <a:schemeClr val="accent1">
                  <a:lumMod val="75000"/>
                </a:schemeClr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09766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Título 1"/>
          <p:cNvSpPr txBox="1">
            <a:spLocks/>
          </p:cNvSpPr>
          <p:nvPr/>
        </p:nvSpPr>
        <p:spPr>
          <a:xfrm>
            <a:off x="4742016" y="605896"/>
            <a:ext cx="6413663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0" i="0" u="none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Fator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Acidentário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Prevenção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(FAP)</a:t>
            </a:r>
          </a:p>
          <a:p>
            <a:pPr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Vigência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2023</a:t>
            </a:r>
          </a:p>
          <a:p>
            <a:pPr algn="l"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32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Brasília - DF,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novembro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de 2022</a:t>
            </a:r>
          </a:p>
          <a:p>
            <a:pPr algn="l" defTabSz="914400" eaLnBrk="1" hangingPunct="1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60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CaixaDeTexto 4"/>
          <p:cNvSpPr txBox="1"/>
          <p:nvPr/>
        </p:nvSpPr>
        <p:spPr>
          <a:xfrm>
            <a:off x="492370" y="605896"/>
            <a:ext cx="3084844" cy="564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OBRIGADO!</a:t>
            </a:r>
          </a:p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endParaRPr lang="en-US" sz="4800" b="1" spc="-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Subtítulo 2"/>
          <p:cNvSpPr txBox="1">
            <a:spLocks/>
          </p:cNvSpPr>
          <p:nvPr/>
        </p:nvSpPr>
        <p:spPr>
          <a:xfrm>
            <a:off x="4742016" y="605896"/>
            <a:ext cx="6413663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Orion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Sávio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Santos de Oliveira</a:t>
            </a:r>
          </a:p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Coordenador-Geral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Benefícios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Risco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Reabilitação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Profissional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CGBRP/SRGPS/SPREV/MTP</a:t>
            </a:r>
          </a:p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orion.oliveira@economia.gov.br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 defTabSz="914400" eaLnBrk="1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997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3FE9996-7EAC-4679-B37D-C1045F42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1DF1FE-5CC8-43D2-A76C-93C76EEDE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61BEBD-A23C-409E-ABC7-73F9EDC02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aixaDeTexto 1"/>
          <p:cNvSpPr txBox="1"/>
          <p:nvPr/>
        </p:nvSpPr>
        <p:spPr>
          <a:xfrm>
            <a:off x="492370" y="605896"/>
            <a:ext cx="3084844" cy="564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u="sng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Fundamentos</a:t>
            </a:r>
            <a:r>
              <a:rPr lang="en-US" sz="4000" b="1" u="sng" spc="-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000" b="1" u="sng" spc="-5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legais</a:t>
            </a:r>
            <a:endParaRPr lang="en-US" sz="4000" b="1" u="sng" spc="-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aixaDeTexto 2"/>
          <p:cNvSpPr txBox="1"/>
          <p:nvPr/>
        </p:nvSpPr>
        <p:spPr>
          <a:xfrm>
            <a:off x="4742016" y="605896"/>
            <a:ext cx="6413663" cy="5646208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Art. 10 da Lei nº. 10.666, de 8 de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maio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de 2003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Institui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o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sistema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bônus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X malus no Seguro contra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Acidentes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de Trabalho.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Art. 126, II, da Lei nº. 8.213, de 24 de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julho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de 1991 (com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redação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dada pela Lei nº. 13.846, de 2019)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Transfere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competência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para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julgamento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das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contestações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e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recursos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do FAP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atribuído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aos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estabelecimentos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empresariais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para o CRPS.</a:t>
            </a: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Arts. 202-A (com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redação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dada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pelos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Decretos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nº. 6.042, de 2007, 6.957, de 2009 e nº. 10.410, de 2020).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Resolução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CNPS nº. 1.347, de 06 de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dezembro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de 2021 (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consolidou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as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resoluções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1.329 e 1.335, ambas de 2021,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sem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alterar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b="1" u="sng" dirty="0" err="1">
                <a:solidFill>
                  <a:schemeClr val="accent1">
                    <a:lumMod val="75000"/>
                  </a:schemeClr>
                </a:solidFill>
              </a:rPr>
              <a:t>metodologia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):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Estabelece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metodologia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i="1" dirty="0" err="1">
                <a:solidFill>
                  <a:schemeClr val="accent1">
                    <a:lumMod val="75000"/>
                  </a:schemeClr>
                </a:solidFill>
              </a:rPr>
              <a:t>cálculo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do FAP.</a:t>
            </a: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65915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4521675" y="1459656"/>
            <a:ext cx="2357438" cy="1225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/>
              <a:t>30%</a:t>
            </a:r>
          </a:p>
          <a:p>
            <a:pPr algn="ctr" eaLnBrk="1" hangingPunct="1"/>
            <a:r>
              <a:rPr lang="en-US" altLang="pt-BR" sz="1800" b="1" dirty="0" err="1"/>
              <a:t>Estabelecimentos</a:t>
            </a:r>
            <a:endParaRPr lang="en-US" altLang="pt-BR" sz="1800" b="1" dirty="0"/>
          </a:p>
          <a:p>
            <a:pPr algn="ctr" eaLnBrk="1" hangingPunct="1"/>
            <a:r>
              <a:rPr lang="en-US" altLang="pt-BR" sz="1800" b="1" dirty="0"/>
              <a:t> </a:t>
            </a:r>
            <a:endParaRPr lang="pt-BR" altLang="pt-BR" sz="1800" b="1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418114" y="3117007"/>
            <a:ext cx="2447925" cy="9366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2400" b="1"/>
              <a:t>SAT </a:t>
            </a:r>
          </a:p>
          <a:p>
            <a:pPr algn="ctr" eaLnBrk="1" hangingPunct="1"/>
            <a:r>
              <a:rPr lang="en-US" altLang="pt-BR" sz="2400" b="1"/>
              <a:t>(1%, 2% ou 3%)</a:t>
            </a:r>
            <a:endParaRPr lang="pt-BR" altLang="pt-BR" sz="2400" b="1"/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728051" y="2939206"/>
            <a:ext cx="1584325" cy="1257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/>
              <a:t>66%</a:t>
            </a:r>
          </a:p>
          <a:p>
            <a:pPr algn="ctr" eaLnBrk="1" hangingPunct="1"/>
            <a:r>
              <a:rPr lang="en-US" altLang="pt-BR" sz="1800" b="1" dirty="0" err="1"/>
              <a:t>Vínculos</a:t>
            </a:r>
            <a:endParaRPr lang="pt-BR" altLang="pt-BR" sz="1800" b="1" dirty="0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4728050" y="4669581"/>
            <a:ext cx="2420938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pt-BR" sz="1800" b="1" dirty="0"/>
              <a:t>77%</a:t>
            </a:r>
          </a:p>
          <a:p>
            <a:pPr algn="ctr" eaLnBrk="1" hangingPunct="1"/>
            <a:r>
              <a:rPr lang="en-US" altLang="pt-BR" sz="1800" b="1" dirty="0" err="1"/>
              <a:t>Remunerações</a:t>
            </a:r>
            <a:endParaRPr lang="pt-BR" altLang="pt-BR" sz="1800" b="1" dirty="0"/>
          </a:p>
        </p:txBody>
      </p:sp>
      <p:sp>
        <p:nvSpPr>
          <p:cNvPr id="8" name="Chave esquerda 1"/>
          <p:cNvSpPr>
            <a:spLocks/>
          </p:cNvSpPr>
          <p:nvPr/>
        </p:nvSpPr>
        <p:spPr bwMode="auto">
          <a:xfrm>
            <a:off x="3972401" y="2050207"/>
            <a:ext cx="442913" cy="3070225"/>
          </a:xfrm>
          <a:prstGeom prst="leftBrace">
            <a:avLst>
              <a:gd name="adj1" fmla="val 8312"/>
              <a:gd name="adj2" fmla="val 50000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t-BR" altLang="pt-BR" sz="1600"/>
          </a:p>
        </p:txBody>
      </p:sp>
      <p:pic>
        <p:nvPicPr>
          <p:cNvPr id="9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474" y="1718416"/>
            <a:ext cx="7334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375" y="1653331"/>
            <a:ext cx="914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813" y="1729531"/>
            <a:ext cx="137795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788" y="3131293"/>
            <a:ext cx="1223962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m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576" y="3134469"/>
            <a:ext cx="1482725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m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963" y="4669582"/>
            <a:ext cx="2093912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1"/>
          <p:cNvSpPr txBox="1">
            <a:spLocks noChangeArrowheads="1"/>
          </p:cNvSpPr>
          <p:nvPr/>
        </p:nvSpPr>
        <p:spPr bwMode="auto">
          <a:xfrm>
            <a:off x="47328" y="5823694"/>
            <a:ext cx="62444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t-BR" altLang="pt-BR" sz="1200" dirty="0"/>
              <a:t>Novembro de 2014: GFIP. Fonte: DATAMART do CNIS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1875" y="812791"/>
            <a:ext cx="11593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Quem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paga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SAT </a:t>
            </a: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sobre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remuneração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– </a:t>
            </a: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Alíquotas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1%, 2% </a:t>
            </a:r>
            <a:r>
              <a:rPr lang="en-US" altLang="pt-BR" sz="3200" b="1" u="sng" kern="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ou</a:t>
            </a:r>
            <a:r>
              <a:rPr lang="en-US" altLang="pt-BR" sz="32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3%.</a:t>
            </a:r>
            <a:endParaRPr lang="pt-BR" altLang="pt-BR" sz="3200" b="1" u="sng" kern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139592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3"/>
          <p:cNvSpPr txBox="1">
            <a:spLocks noChangeArrowheads="1"/>
          </p:cNvSpPr>
          <p:nvPr/>
        </p:nvSpPr>
        <p:spPr bwMode="auto">
          <a:xfrm>
            <a:off x="77828" y="3026563"/>
            <a:ext cx="1162096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t-BR" altLang="pt-BR" sz="2400" dirty="0">
                <a:solidFill>
                  <a:schemeClr val="accent1">
                    <a:lumMod val="75000"/>
                  </a:schemeClr>
                </a:solidFill>
              </a:rPr>
              <a:t>Período-base: 01/01/2020 a 31/12/2021</a:t>
            </a:r>
          </a:p>
          <a:p>
            <a:pPr algn="ctr"/>
            <a:endParaRPr lang="pt-BR" alt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pt-BR" alt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CAT: Data do Cadastramento (Protocolo) da CAT.</a:t>
            </a:r>
          </a:p>
          <a:p>
            <a:endParaRPr lang="pt-BR" alt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Benefício: Data do Despacho do Benefício – DDB.</a:t>
            </a:r>
          </a:p>
          <a:p>
            <a:endParaRPr lang="pt-BR" alt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Atividade Econômica (CNAE): A mais declarada em GFIP e </a:t>
            </a:r>
            <a:r>
              <a:rPr lang="pt-BR" altLang="pt-BR" sz="2000" dirty="0" err="1">
                <a:solidFill>
                  <a:schemeClr val="accent1">
                    <a:lumMod val="75000"/>
                  </a:schemeClr>
                </a:solidFill>
              </a:rPr>
              <a:t>eSocial</a:t>
            </a:r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 pelo estabelecimento (moda).</a:t>
            </a:r>
          </a:p>
          <a:p>
            <a:endParaRPr lang="pt-BR" altLang="pt-BR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Remuneração e Número de Vínculos: Declarados em GFIP e </a:t>
            </a:r>
            <a:r>
              <a:rPr lang="pt-BR" altLang="pt-BR" sz="2000" dirty="0" err="1">
                <a:solidFill>
                  <a:schemeClr val="accent1">
                    <a:lumMod val="75000"/>
                  </a:schemeClr>
                </a:solidFill>
              </a:rPr>
              <a:t>eSocial</a:t>
            </a:r>
            <a:r>
              <a:rPr lang="pt-BR" altLang="pt-BR" sz="2000" dirty="0">
                <a:solidFill>
                  <a:schemeClr val="accent1">
                    <a:lumMod val="75000"/>
                  </a:schemeClr>
                </a:solidFill>
              </a:rPr>
              <a:t> pelo estabelecimento.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157227"/>
              </p:ext>
            </p:extLst>
          </p:nvPr>
        </p:nvGraphicFramePr>
        <p:xfrm>
          <a:off x="2683939" y="1699964"/>
          <a:ext cx="6408737" cy="12969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5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49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Período-base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Cálculo 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Vigência 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4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2020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2021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2022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600" u="none" strike="noStrike" dirty="0">
                          <a:effectLst/>
                        </a:rPr>
                        <a:t>2023</a:t>
                      </a:r>
                      <a:endParaRPr lang="pt-BR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3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aixaDeTexto 6"/>
          <p:cNvSpPr txBox="1">
            <a:spLocks noChangeArrowheads="1"/>
          </p:cNvSpPr>
          <p:nvPr/>
        </p:nvSpPr>
        <p:spPr bwMode="auto">
          <a:xfrm>
            <a:off x="103822" y="404664"/>
            <a:ext cx="79208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 eaLnBrk="0" hangingPunct="0">
              <a:defRPr/>
            </a:pPr>
            <a:r>
              <a:rPr lang="pt-BR" altLang="pt-BR" sz="36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Critérios para Contabilização de CAT, Benefícios, CNAE e Remuneração</a:t>
            </a:r>
          </a:p>
        </p:txBody>
      </p:sp>
    </p:spTree>
    <p:extLst>
      <p:ext uri="{BB962C8B-B14F-4D97-AF65-F5344CB8AC3E}">
        <p14:creationId xmlns:p14="http://schemas.microsoft.com/office/powerpoint/2010/main" val="374873929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79376" y="441882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Extrações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639616" y="953084"/>
            <a:ext cx="7820025" cy="51090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pt-BR" b="1" dirty="0"/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Estabelecimentos (CNIS PJ)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GFIP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GFIP Vínculos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 err="1">
                <a:solidFill>
                  <a:schemeClr val="accent1">
                    <a:lumMod val="75000"/>
                  </a:schemeClr>
                </a:solidFill>
              </a:rPr>
              <a:t>eSocial</a:t>
            </a: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 err="1">
                <a:solidFill>
                  <a:schemeClr val="accent1">
                    <a:lumMod val="75000"/>
                  </a:schemeClr>
                </a:solidFill>
              </a:rPr>
              <a:t>eSocial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 Vínculos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Benefícios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Dependentes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CAT (</a:t>
            </a:r>
            <a:r>
              <a:rPr lang="pt-BR" sz="3200" dirty="0" err="1">
                <a:solidFill>
                  <a:schemeClr val="accent1">
                    <a:lumMod val="75000"/>
                  </a:schemeClr>
                </a:solidFill>
              </a:rPr>
              <a:t>CATWeb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 e eSocial)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Empresas obrigadas ao </a:t>
            </a:r>
            <a:r>
              <a:rPr lang="pt-BR" sz="3200" dirty="0" err="1">
                <a:solidFill>
                  <a:schemeClr val="accent1">
                    <a:lumMod val="75000"/>
                  </a:schemeClr>
                </a:solidFill>
              </a:rPr>
              <a:t>eSocial</a:t>
            </a: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just">
              <a:defRPr/>
            </a:pP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111440"/>
            <a:ext cx="1227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75248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07368" y="607035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pt-BR" sz="4000" b="1" u="sng" kern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Tabelas encaminhadas pela CGBRP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351584" y="1772816"/>
            <a:ext cx="8424936" cy="412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pt-BR" b="1" dirty="0"/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Tabela “</a:t>
            </a:r>
            <a:r>
              <a:rPr lang="pt-BR" sz="3200" dirty="0" err="1">
                <a:solidFill>
                  <a:schemeClr val="accent1">
                    <a:lumMod val="75000"/>
                  </a:schemeClr>
                </a:solidFill>
              </a:rPr>
              <a:t>de-para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” CNAE subclasse versão 2.3;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Expectativa de vida 2020 (IBGE);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Taxa de mortalidade AEAT 2020;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1" algn="just">
              <a:defRPr/>
            </a:pP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3111440"/>
            <a:ext cx="1227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08809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5"/>
          <p:cNvSpPr txBox="1">
            <a:spLocks noChangeArrowheads="1"/>
          </p:cNvSpPr>
          <p:nvPr/>
        </p:nvSpPr>
        <p:spPr bwMode="auto">
          <a:xfrm>
            <a:off x="11671246" y="6410325"/>
            <a:ext cx="448841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altLang="pt-BR" sz="2000">
                <a:latin typeface="Times New Roman" pitchFamily="18" charset="0"/>
              </a:rPr>
              <a:t>       </a:t>
            </a:r>
          </a:p>
        </p:txBody>
      </p:sp>
      <p:sp>
        <p:nvSpPr>
          <p:cNvPr id="37891" name="CaixaDeTexto 6"/>
          <p:cNvSpPr txBox="1">
            <a:spLocks noChangeArrowheads="1"/>
          </p:cNvSpPr>
          <p:nvPr/>
        </p:nvSpPr>
        <p:spPr bwMode="auto">
          <a:xfrm>
            <a:off x="1017012" y="523244"/>
            <a:ext cx="104267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2400" b="1">
                <a:solidFill>
                  <a:schemeClr val="accent2">
                    <a:lumMod val="75000"/>
                  </a:schemeClr>
                </a:solidFill>
              </a:rPr>
              <a:t>Cálculo do Índice de Frequência</a:t>
            </a:r>
          </a:p>
          <a:p>
            <a:pPr marL="0" lvl="1" algn="ctr"/>
            <a:r>
              <a:rPr lang="pt-BR" altLang="pt-BR" sz="2400" b="1">
                <a:solidFill>
                  <a:schemeClr val="accent2">
                    <a:lumMod val="75000"/>
                  </a:schemeClr>
                </a:solidFill>
              </a:rPr>
              <a:t>(Quantidade Relativa de Acidentes)</a:t>
            </a:r>
          </a:p>
        </p:txBody>
      </p:sp>
      <p:sp>
        <p:nvSpPr>
          <p:cNvPr id="37892" name="CaixaDeTexto 1"/>
          <p:cNvSpPr txBox="1">
            <a:spLocks noChangeArrowheads="1"/>
          </p:cNvSpPr>
          <p:nvPr/>
        </p:nvSpPr>
        <p:spPr bwMode="auto">
          <a:xfrm>
            <a:off x="167219" y="1683965"/>
            <a:ext cx="11705166" cy="138499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i="1" strike="sngStrike" dirty="0">
                <a:solidFill>
                  <a:srgbClr val="FF0000"/>
                </a:solidFill>
              </a:rPr>
              <a:t>2.3.1 </a:t>
            </a:r>
            <a:r>
              <a:rPr lang="pt-BR" sz="1400" strike="sngStrike" dirty="0">
                <a:solidFill>
                  <a:srgbClr val="FF0000"/>
                </a:solidFill>
              </a:rPr>
              <a:t>Índice de </a:t>
            </a:r>
            <a:r>
              <a:rPr lang="pt-BR" sz="1400" strike="sngStrike" dirty="0" err="1">
                <a:solidFill>
                  <a:srgbClr val="FF0000"/>
                </a:solidFill>
              </a:rPr>
              <a:t>freqüência</a:t>
            </a:r>
            <a:r>
              <a:rPr lang="pt-BR" sz="1400" strike="sngStrike" dirty="0">
                <a:solidFill>
                  <a:srgbClr val="FF0000"/>
                </a:solidFill>
              </a:rPr>
              <a:t> = número de acidentes registrados em cada empresa, mais os benefícios que entraram sem CAT vinculada, por nexo técnico/número médio de vínculos x 1.000 (mil).</a:t>
            </a:r>
            <a:endParaRPr lang="pt-BR" altLang="pt-BR" sz="1400" i="1" strike="sngStrike" dirty="0">
              <a:solidFill>
                <a:srgbClr val="FF0000"/>
              </a:solidFill>
            </a:endParaRPr>
          </a:p>
          <a:p>
            <a:r>
              <a:rPr lang="pt-BR" altLang="pt-BR" sz="1400" b="1" i="1" dirty="0">
                <a:solidFill>
                  <a:schemeClr val="bg2">
                    <a:lumMod val="50000"/>
                  </a:schemeClr>
                </a:solidFill>
              </a:rPr>
              <a:t>2.3.1 Índice de </a:t>
            </a:r>
            <a:r>
              <a:rPr lang="pt-BR" altLang="pt-BR" sz="1400" b="1" i="1" dirty="0" err="1">
                <a:solidFill>
                  <a:schemeClr val="bg2">
                    <a:lumMod val="50000"/>
                  </a:schemeClr>
                </a:solidFill>
              </a:rPr>
              <a:t>Freqüência</a:t>
            </a:r>
            <a:r>
              <a:rPr lang="pt-BR" altLang="pt-BR" sz="1400" b="1" i="1" dirty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((número de benefícios acidentários (B91, B92, B93 e B94) acrescido do número de </a:t>
            </a:r>
            <a:r>
              <a:rPr lang="pt-BR" sz="1400" b="1" dirty="0" err="1">
                <a:solidFill>
                  <a:schemeClr val="bg2">
                    <a:lumMod val="50000"/>
                  </a:schemeClr>
                </a:solidFill>
              </a:rPr>
              <a:t>CATs</a:t>
            </a:r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 de óbito para as quais não houve a concessão de B93 - Pensão por morte por acidente de trabalho, por estabelecimento, excetuados os decorrentes de trajeto, assim identificados por meio da CAT ou por meio de outro instrumento que vier a substituí-la)/número médio de vínculos do estabelecimento) x 1.000 (mil).</a:t>
            </a:r>
            <a:endParaRPr lang="pt-BR" altLang="pt-BR" sz="1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893" name="CaixaDeTexto 2"/>
          <p:cNvSpPr txBox="1">
            <a:spLocks noChangeArrowheads="1"/>
          </p:cNvSpPr>
          <p:nvPr/>
        </p:nvSpPr>
        <p:spPr bwMode="auto">
          <a:xfrm>
            <a:off x="167218" y="3140968"/>
            <a:ext cx="11705167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400" strike="sngStrike" dirty="0">
                <a:solidFill>
                  <a:srgbClr val="FF0000"/>
                </a:solidFill>
              </a:rPr>
              <a:t>Nº de acidentes* do trabalho registrados por CAT  sem benefício (afastamento de até 15 dias) </a:t>
            </a:r>
            <a:r>
              <a:rPr lang="pt-BR" altLang="pt-BR" sz="1400" dirty="0">
                <a:solidFill>
                  <a:srgbClr val="FF0000"/>
                </a:solidFill>
              </a:rPr>
              <a:t>(Excluído pela Resolução nº. 1.329)</a:t>
            </a:r>
          </a:p>
          <a:p>
            <a:pPr algn="ctr"/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Nº de </a:t>
            </a:r>
            <a:r>
              <a:rPr lang="pt-BR" sz="1400" b="1" dirty="0" err="1">
                <a:solidFill>
                  <a:schemeClr val="bg2">
                    <a:lumMod val="50000"/>
                  </a:schemeClr>
                </a:solidFill>
              </a:rPr>
              <a:t>CATs</a:t>
            </a:r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 de óbito para as quais não houve a concessão de B93, excetuados os decorrentes de trajeto****</a:t>
            </a:r>
            <a:endParaRPr lang="pt-BR" altLang="pt-BR" sz="1400" b="1" strike="sngStrike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pt-BR" altLang="pt-BR" sz="1400" dirty="0"/>
              <a:t>+ </a:t>
            </a:r>
          </a:p>
          <a:p>
            <a:pPr algn="ctr"/>
            <a:r>
              <a:rPr lang="pt-BR" altLang="pt-BR" sz="1400" dirty="0"/>
              <a:t>Nº de acidentes* do trabalho registrados por CAT  com benefício (afastamento com mais de 15 dias), </a:t>
            </a:r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excetuados os decorrentes de trajeto</a:t>
            </a:r>
            <a:endParaRPr lang="pt-BR" altLang="pt-BR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pt-BR" altLang="pt-BR" sz="1400" dirty="0"/>
              <a:t>+</a:t>
            </a:r>
          </a:p>
          <a:p>
            <a:pPr algn="ctr"/>
            <a:r>
              <a:rPr lang="pt-BR" altLang="pt-BR" sz="1400" dirty="0"/>
              <a:t>Nº de benefícios** caracterizados como acidentários por Nexos Técnicos</a:t>
            </a:r>
          </a:p>
          <a:p>
            <a:pPr algn="ctr"/>
            <a:r>
              <a:rPr lang="pt-BR" altLang="pt-BR" sz="1400" dirty="0"/>
              <a:t>__________________________________________________________________</a:t>
            </a:r>
          </a:p>
          <a:p>
            <a:pPr algn="ctr"/>
            <a:endParaRPr lang="pt-BR" altLang="pt-BR" sz="1400" dirty="0"/>
          </a:p>
          <a:p>
            <a:pPr algn="ctr"/>
            <a:r>
              <a:rPr lang="pt-BR" altLang="pt-BR" sz="1400" dirty="0"/>
              <a:t>Número Médio de Vínculos***</a:t>
            </a:r>
          </a:p>
        </p:txBody>
      </p:sp>
      <p:sp>
        <p:nvSpPr>
          <p:cNvPr id="37894" name="CaixaDeTexto 4"/>
          <p:cNvSpPr txBox="1">
            <a:spLocks noChangeArrowheads="1"/>
          </p:cNvSpPr>
          <p:nvPr/>
        </p:nvSpPr>
        <p:spPr bwMode="auto">
          <a:xfrm>
            <a:off x="10416118" y="4633914"/>
            <a:ext cx="8018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/>
              <a:t>X 1.000</a:t>
            </a:r>
          </a:p>
        </p:txBody>
      </p:sp>
      <p:sp>
        <p:nvSpPr>
          <p:cNvPr id="37895" name="CaixaDeTexto 3"/>
          <p:cNvSpPr txBox="1">
            <a:spLocks noChangeArrowheads="1"/>
          </p:cNvSpPr>
          <p:nvPr/>
        </p:nvSpPr>
        <p:spPr bwMode="auto">
          <a:xfrm>
            <a:off x="2582334" y="5229200"/>
            <a:ext cx="448347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200" dirty="0"/>
              <a:t>** Benefícios: </a:t>
            </a:r>
          </a:p>
          <a:p>
            <a:r>
              <a:rPr lang="pt-BR" altLang="pt-BR" sz="1200" dirty="0"/>
              <a:t>      Auxílio-doença por acidente de trabalho (B91); </a:t>
            </a:r>
          </a:p>
          <a:p>
            <a:r>
              <a:rPr lang="pt-BR" altLang="pt-BR" sz="1200" dirty="0"/>
              <a:t>      Aposentadoria por invalidez por acidente de trabalho (B92);</a:t>
            </a:r>
          </a:p>
          <a:p>
            <a:r>
              <a:rPr lang="pt-BR" altLang="pt-BR" sz="1200" dirty="0"/>
              <a:t>      Pensão por morte por acidente de trabalho (B93); e</a:t>
            </a:r>
          </a:p>
          <a:p>
            <a:r>
              <a:rPr lang="pt-BR" altLang="pt-BR" sz="1200" dirty="0"/>
              <a:t>      Auxílio-acidente por acidente de trabalho (B94).</a:t>
            </a:r>
          </a:p>
        </p:txBody>
      </p:sp>
      <p:sp>
        <p:nvSpPr>
          <p:cNvPr id="37896" name="CaixaDeTexto 7"/>
          <p:cNvSpPr txBox="1">
            <a:spLocks noChangeArrowheads="1"/>
          </p:cNvSpPr>
          <p:nvPr/>
        </p:nvSpPr>
        <p:spPr bwMode="auto">
          <a:xfrm>
            <a:off x="8703734" y="5302949"/>
            <a:ext cx="22220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200"/>
              <a:t>*** Número Médio de Vínculo:</a:t>
            </a:r>
          </a:p>
          <a:p>
            <a:r>
              <a:rPr lang="pt-BR" altLang="pt-BR" sz="1200"/>
              <a:t>       Segurados Empregados</a:t>
            </a:r>
          </a:p>
          <a:p>
            <a:r>
              <a:rPr lang="pt-BR" altLang="pt-BR" sz="1200"/>
              <a:t>       Trabalhadores Avulsos</a:t>
            </a:r>
          </a:p>
        </p:txBody>
      </p:sp>
      <p:pic>
        <p:nvPicPr>
          <p:cNvPr id="37897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34" y="765950"/>
            <a:ext cx="180551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8" name="CaixaDeTexto 7"/>
          <p:cNvSpPr txBox="1">
            <a:spLocks noChangeArrowheads="1"/>
          </p:cNvSpPr>
          <p:nvPr/>
        </p:nvSpPr>
        <p:spPr bwMode="auto">
          <a:xfrm>
            <a:off x="103718" y="5229200"/>
            <a:ext cx="169424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200" dirty="0"/>
              <a:t>* Acidentes (CAT): </a:t>
            </a:r>
          </a:p>
          <a:p>
            <a:r>
              <a:rPr lang="pt-BR" altLang="pt-BR" sz="1200" dirty="0"/>
              <a:t>    Acidente Típico</a:t>
            </a:r>
          </a:p>
          <a:p>
            <a:r>
              <a:rPr lang="pt-BR" altLang="pt-BR" sz="1200" dirty="0"/>
              <a:t>    </a:t>
            </a:r>
            <a:r>
              <a:rPr lang="pt-BR" altLang="pt-BR" sz="1200" strike="sngStrike" dirty="0">
                <a:solidFill>
                  <a:srgbClr val="FF0000"/>
                </a:solidFill>
              </a:rPr>
              <a:t>Acidente de Trajeto</a:t>
            </a:r>
          </a:p>
          <a:p>
            <a:r>
              <a:rPr lang="pt-BR" altLang="pt-BR" sz="1200" dirty="0"/>
              <a:t>   Doença do Trabalho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32834" y="6410325"/>
            <a:ext cx="1133577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****</a:t>
            </a:r>
            <a:r>
              <a:rPr lang="pt-BR" sz="1400" b="1" dirty="0" err="1">
                <a:solidFill>
                  <a:schemeClr val="bg2">
                    <a:lumMod val="50000"/>
                  </a:schemeClr>
                </a:solidFill>
              </a:rPr>
              <a:t>CATs</a:t>
            </a:r>
            <a:r>
              <a:rPr lang="pt-BR" sz="1400" b="1" dirty="0">
                <a:solidFill>
                  <a:schemeClr val="bg2">
                    <a:lumMod val="50000"/>
                  </a:schemeClr>
                </a:solidFill>
              </a:rPr>
              <a:t> com óbito é aquela em que é comunicado o óbito do segurado</a:t>
            </a:r>
            <a:r>
              <a:rPr lang="pt-BR" sz="1400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7289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11671246" y="6410325"/>
            <a:ext cx="448841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BR" altLang="pt-BR" sz="2000">
                <a:latin typeface="Times New Roman" pitchFamily="18" charset="0"/>
              </a:rPr>
              <a:t>       </a:t>
            </a:r>
          </a:p>
        </p:txBody>
      </p:sp>
      <p:sp>
        <p:nvSpPr>
          <p:cNvPr id="38915" name="CaixaDeTexto 6"/>
          <p:cNvSpPr txBox="1">
            <a:spLocks noChangeArrowheads="1"/>
          </p:cNvSpPr>
          <p:nvPr/>
        </p:nvSpPr>
        <p:spPr bwMode="auto">
          <a:xfrm>
            <a:off x="2311400" y="529106"/>
            <a:ext cx="774276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Cálculo do Índice de Gravidade</a:t>
            </a:r>
          </a:p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(Repercussão Social/Biológica </a:t>
            </a:r>
          </a:p>
          <a:p>
            <a:pPr marL="0" lvl="1" algn="ctr"/>
            <a:r>
              <a:rPr lang="pt-BR" altLang="pt-BR" sz="2000" b="1" dirty="0">
                <a:solidFill>
                  <a:schemeClr val="accent2">
                    <a:lumMod val="75000"/>
                  </a:schemeClr>
                </a:solidFill>
              </a:rPr>
              <a:t>do Acidente para o Empregado/Dependente)</a:t>
            </a:r>
          </a:p>
        </p:txBody>
      </p:sp>
      <p:sp>
        <p:nvSpPr>
          <p:cNvPr id="38916" name="CaixaDeTexto 1"/>
          <p:cNvSpPr txBox="1">
            <a:spLocks noChangeArrowheads="1"/>
          </p:cNvSpPr>
          <p:nvPr/>
        </p:nvSpPr>
        <p:spPr bwMode="auto">
          <a:xfrm>
            <a:off x="167218" y="1700808"/>
            <a:ext cx="9618202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2.3.1 Índice de Gravidade*</a:t>
            </a:r>
          </a:p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Índice de gravidade = </a:t>
            </a:r>
          </a:p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número de benefícios auxílio doença por acidente (B91) x 0,1 +</a:t>
            </a:r>
          </a:p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número de benefícios por invalidez (B92) x 0,3 +</a:t>
            </a:r>
          </a:p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número de benefícios por morte (B93) e </a:t>
            </a:r>
            <a:r>
              <a:rPr lang="pt-BR" sz="1400" b="1" dirty="0" err="1">
                <a:solidFill>
                  <a:schemeClr val="accent2">
                    <a:lumMod val="75000"/>
                  </a:schemeClr>
                </a:solidFill>
              </a:rPr>
              <a:t>CATs</a:t>
            </a:r>
            <a:r>
              <a:rPr lang="pt-BR" sz="1400" b="1" dirty="0">
                <a:solidFill>
                  <a:schemeClr val="accent2">
                    <a:lumMod val="75000"/>
                  </a:schemeClr>
                </a:solidFill>
              </a:rPr>
              <a:t> de óbito para as quais não houve a concessão de B93</a:t>
            </a:r>
            <a:r>
              <a:rPr lang="pt-BR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 x 0,5 +</a:t>
            </a:r>
          </a:p>
          <a:p>
            <a:r>
              <a:rPr lang="pt-BR" altLang="pt-BR" sz="1400" i="1" dirty="0">
                <a:solidFill>
                  <a:schemeClr val="accent2">
                    <a:lumMod val="75000"/>
                  </a:schemeClr>
                </a:solidFill>
              </a:rPr>
              <a:t>o número de benefícios auxílio-acidente (B94) x 0,1) / número médio de vínculos x 1.000 (mil).</a:t>
            </a:r>
          </a:p>
        </p:txBody>
      </p:sp>
      <p:sp>
        <p:nvSpPr>
          <p:cNvPr id="38917" name="CaixaDeTexto 2"/>
          <p:cNvSpPr txBox="1">
            <a:spLocks noChangeArrowheads="1"/>
          </p:cNvSpPr>
          <p:nvPr/>
        </p:nvSpPr>
        <p:spPr bwMode="auto">
          <a:xfrm>
            <a:off x="479443" y="3140968"/>
            <a:ext cx="10915617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         Auxílio-doença por acidente de trabalho (B91) x 0,1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 +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 	Aposentadoria por invalidez por acidente de trabalho (B92) x 0,3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+ 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Pensão por morte por acidente de trabalho (B93) e </a:t>
            </a:r>
            <a:r>
              <a:rPr lang="pt-BR" sz="1600" dirty="0" err="1">
                <a:solidFill>
                  <a:schemeClr val="accent2">
                    <a:lumMod val="75000"/>
                  </a:schemeClr>
                </a:solidFill>
              </a:rPr>
              <a:t>CATs</a:t>
            </a:r>
            <a:r>
              <a:rPr lang="pt-BR" sz="1600" dirty="0">
                <a:solidFill>
                  <a:schemeClr val="accent2">
                    <a:lumMod val="75000"/>
                  </a:schemeClr>
                </a:solidFill>
              </a:rPr>
              <a:t> de óbito para as quais não houve a concessão de B93</a:t>
            </a:r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 x 0,5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+</a:t>
            </a: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	Auxílio-acidente por acidente de trabalho (B94) x 0,1</a:t>
            </a:r>
          </a:p>
          <a:p>
            <a:pPr algn="ctr"/>
            <a:endParaRPr lang="pt-BR" altLang="pt-BR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__________________________________________________________________</a:t>
            </a:r>
          </a:p>
          <a:p>
            <a:pPr algn="ctr"/>
            <a:endParaRPr lang="pt-BR" altLang="pt-BR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pt-BR" altLang="pt-BR" sz="1600" dirty="0">
                <a:solidFill>
                  <a:schemeClr val="accent2">
                    <a:lumMod val="75000"/>
                  </a:schemeClr>
                </a:solidFill>
              </a:rPr>
              <a:t>Número Médio de Vínculos</a:t>
            </a:r>
          </a:p>
        </p:txBody>
      </p:sp>
      <p:sp>
        <p:nvSpPr>
          <p:cNvPr id="38918" name="CaixaDeTexto 4"/>
          <p:cNvSpPr txBox="1">
            <a:spLocks noChangeArrowheads="1"/>
          </p:cNvSpPr>
          <p:nvPr/>
        </p:nvSpPr>
        <p:spPr bwMode="auto">
          <a:xfrm>
            <a:off x="10344472" y="5178678"/>
            <a:ext cx="891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pt-BR" altLang="pt-BR" sz="1600" dirty="0"/>
              <a:t>X 1.000</a:t>
            </a:r>
          </a:p>
        </p:txBody>
      </p:sp>
      <p:pic>
        <p:nvPicPr>
          <p:cNvPr id="38919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764704"/>
            <a:ext cx="124883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1" y="836712"/>
            <a:ext cx="1335617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334434" y="6093296"/>
            <a:ext cx="11336812" cy="36933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* A Resolução CNP nº. 1.329/2017 excluiu do cálculo os benefícios que decorram de acidente de trajeto.</a:t>
            </a:r>
          </a:p>
        </p:txBody>
      </p:sp>
    </p:spTree>
    <p:extLst>
      <p:ext uri="{BB962C8B-B14F-4D97-AF65-F5344CB8AC3E}">
        <p14:creationId xmlns:p14="http://schemas.microsoft.com/office/powerpoint/2010/main" val="359114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Retrospectiva">
  <a:themeElements>
    <a:clrScheme name="Retrospec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dcee9a-8631-406f-a789-f4eb90b17654">
      <Terms xmlns="http://schemas.microsoft.com/office/infopath/2007/PartnerControls"/>
    </lcf76f155ced4ddcb4097134ff3c332f>
    <TaxCatchAll xmlns="6b5119b1-b615-4689-aa52-4200963adf7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4D781C06C7C7E45833F811789101603" ma:contentTypeVersion="14" ma:contentTypeDescription="Crie um novo documento." ma:contentTypeScope="" ma:versionID="5433bba01048d6a9220d2a6ec0921f8e">
  <xsd:schema xmlns:xsd="http://www.w3.org/2001/XMLSchema" xmlns:xs="http://www.w3.org/2001/XMLSchema" xmlns:p="http://schemas.microsoft.com/office/2006/metadata/properties" xmlns:ns2="b1dcee9a-8631-406f-a789-f4eb90b17654" xmlns:ns3="6b5119b1-b615-4689-aa52-4200963adf7f" targetNamespace="http://schemas.microsoft.com/office/2006/metadata/properties" ma:root="true" ma:fieldsID="5bb82bdaf3780b9a133d10a655750a1c" ns2:_="" ns3:_="">
    <xsd:import namespace="b1dcee9a-8631-406f-a789-f4eb90b17654"/>
    <xsd:import namespace="6b5119b1-b615-4689-aa52-4200963adf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dcee9a-8631-406f-a789-f4eb90b176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5119b1-b615-4689-aa52-4200963adf7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2690585-6e4b-4694-9ae3-44e9c0743c80}" ma:internalName="TaxCatchAll" ma:showField="CatchAllData" ma:web="6b5119b1-b615-4689-aa52-4200963adf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124E32-F67B-4BB7-A641-99B5C0F1B0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90B75E-F8CF-4118-88D9-663CDB6CBE80}">
  <ds:schemaRefs>
    <ds:schemaRef ds:uri="http://schemas.microsoft.com/office/2006/metadata/properties"/>
    <ds:schemaRef ds:uri="http://schemas.microsoft.com/office/infopath/2007/PartnerControls"/>
    <ds:schemaRef ds:uri="b1dcee9a-8631-406f-a789-f4eb90b17654"/>
    <ds:schemaRef ds:uri="6b5119b1-b615-4689-aa52-4200963adf7f"/>
  </ds:schemaRefs>
</ds:datastoreItem>
</file>

<file path=customXml/itemProps3.xml><?xml version="1.0" encoding="utf-8"?>
<ds:datastoreItem xmlns:ds="http://schemas.openxmlformats.org/officeDocument/2006/customXml" ds:itemID="{CF7662E1-CB09-4018-9A41-D6FE2FA6B7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dcee9a-8631-406f-a789-f4eb90b17654"/>
    <ds:schemaRef ds:uri="6b5119b1-b615-4689-aa52-4200963adf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5073</TotalTime>
  <Words>1664</Words>
  <Application>Microsoft Office PowerPoint</Application>
  <PresentationFormat>Widescreen</PresentationFormat>
  <Paragraphs>280</Paragraphs>
  <Slides>20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Gotham Bold</vt:lpstr>
      <vt:lpstr>Times New Roman</vt:lpstr>
      <vt:lpstr>Retrospectiva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Orion Savio Santos de Oliveira - SPREV</cp:lastModifiedBy>
  <cp:revision>422</cp:revision>
  <cp:lastPrinted>2016-11-07T18:06:02Z</cp:lastPrinted>
  <dcterms:created xsi:type="dcterms:W3CDTF">2016-02-12T16:57:42Z</dcterms:created>
  <dcterms:modified xsi:type="dcterms:W3CDTF">2022-11-03T15:23:34Z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0x01010004D781C06C7C7E45833F811789101603</vt:lpwstr>
  </property>
  <property fmtid="{D5CDD505-2E9C-101B-9397-08002B2CF9AE}" pid="3" name="MediaServiceImageTags">
    <vt:lpwstr/>
  </property>
</Properties>
</file>